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009" r:id="rId3"/>
    <p:sldId id="1022" r:id="rId4"/>
    <p:sldId id="1010" r:id="rId5"/>
    <p:sldId id="1011" r:id="rId6"/>
    <p:sldId id="1021" r:id="rId7"/>
    <p:sldId id="1024" r:id="rId8"/>
    <p:sldId id="1017" r:id="rId9"/>
    <p:sldId id="1018" r:id="rId10"/>
    <p:sldId id="1013" r:id="rId11"/>
    <p:sldId id="1019" r:id="rId12"/>
    <p:sldId id="1026" r:id="rId13"/>
    <p:sldId id="1027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Find your way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Fuel up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形填空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646" y="1580567"/>
            <a:ext cx="2407171" cy="428627"/>
          </a:xfrm>
          <a:prstGeom prst="rect">
            <a:avLst/>
          </a:prstGeom>
        </p:spPr>
      </p:pic>
      <p:pic>
        <p:nvPicPr>
          <p:cNvPr id="5" name="qtf330.jpg" descr="id:214749666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270670" y="2420888"/>
            <a:ext cx="9133989" cy="3130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wants to visit the Summer Palace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颐和园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starts from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hotel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straight on to the Tsinghua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University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gets to the West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Gate,then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1813" y="278548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48907" y="331900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根据语境，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从酒店出发去颐和园，应该是步行前往，而不是飞或者游泳，所以第一空选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0691" y="472306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33299" y="5255167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图片可知，走到西门后应该向右转，所以选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708920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76263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err="1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flies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swims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6263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6263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6263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err="1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6263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893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friendly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 man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says,“Go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way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walks and takes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subway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comes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North Gate of the Summer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Palace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11295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76263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bridge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6263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6263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499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图片可知，她要走到颐和园长桥（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十七孔桥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）才能看到花神庙，所以选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275473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1691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 God Temple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she sees the beautiful Kunming Lake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lake and takes many photos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114272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76263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6263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76263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rides a bike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rows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划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boat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7215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的右边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用介词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on,on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one’s right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221342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7003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语境，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在昆明湖上应该划船并拍照，由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row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提示可猜测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35483" y="348790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80878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46638" algn="l"/>
                <a:tab pos="89662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选出所听内容中包含的单词。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6638" algn="l"/>
                <a:tab pos="89662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6638" algn="l"/>
                <a:tab pos="89662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6638" algn="l"/>
                <a:tab pos="89662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6638" algn="l"/>
                <a:tab pos="89662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6638" algn="l"/>
                <a:tab pos="89662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0955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train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0873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so many 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 to 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9732" y="519379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we get there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68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70334" y="20672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21887" y="335994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82638" y="464737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46638" algn="l"/>
                <a:tab pos="89662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6638" algn="l"/>
                <a:tab pos="89662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6638" algn="l"/>
                <a:tab pos="89662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round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underground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3136" y="214173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 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places near to here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3136" y="333840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around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矩形 4"/>
          <p:cNvSpPr/>
          <p:nvPr/>
        </p:nvSpPr>
        <p:spPr>
          <a:xfrm>
            <a:off x="919508" y="156567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71117" y="286181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54611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二、根据小房子里画线部分的读音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给下列单词找找自己的家吧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53820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1297304" y="1628800"/>
            <a:ext cx="9721080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694" y="2410518"/>
            <a:ext cx="9001000" cy="286597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774726" y="3573016"/>
            <a:ext cx="9748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three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721651" y="3581894"/>
            <a:ext cx="805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thin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774726" y="4296277"/>
            <a:ext cx="11849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month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721651" y="4188555"/>
            <a:ext cx="100540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think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959302" y="3636146"/>
            <a:ext cx="864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with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8543478" y="3636146"/>
            <a:ext cx="1420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weather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6959302" y="4424875"/>
            <a:ext cx="9748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there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8581066" y="4265634"/>
            <a:ext cx="130195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mother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  <p:bldP spid="15" grpId="0"/>
      <p:bldP spid="17" grpId="0"/>
      <p:bldP spid="18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935538" algn="l"/>
                <a:tab pos="9242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935538" algn="l"/>
                <a:tab pos="9242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—How do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city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 ride my bike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935538" algn="l"/>
                <a:tab pos="92424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91172" y="207071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79692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本题考查短语辨析。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up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起床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around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四处走动；游览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off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下车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。根据答语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ride my bike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我骑自行车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可知，问句是询问在城市里如何出行，所以选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53868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1793875" algn="l"/>
                <a:tab pos="4935538" algn="l"/>
                <a:tab pos="92424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bus to the museum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things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935538" algn="l"/>
                <a:tab pos="92424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see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</a:p>
          <a:p>
            <a:endParaRPr lang="zh-CN" altLang="en-US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206084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乘公交车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后一句有谓语动词，因此用不定式表示目的，故选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10630" y="85583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331161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 from here to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use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</a:p>
          <a:p>
            <a:pPr eaLnBrk="1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to work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Buses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3"/>
          <p:cNvSpPr txBox="1">
            <a:spLocks/>
          </p:cNvSpPr>
          <p:nvPr/>
        </p:nvSpPr>
        <p:spPr bwMode="auto">
          <a:xfrm>
            <a:off x="360854" y="525757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本题考查名词辨析。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事物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）一般不会到处跑，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地方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）是固定的位置，不能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跑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10630" y="34169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89445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transportation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交通工具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 underground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329a.jpg" descr="id:214749660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2347543"/>
            <a:ext cx="2129574" cy="1142253"/>
          </a:xfrm>
          <a:prstGeom prst="rect">
            <a:avLst/>
          </a:prstGeom>
        </p:spPr>
      </p:pic>
      <p:pic>
        <p:nvPicPr>
          <p:cNvPr id="4" name="qtf329b.jpg" descr="id:214749660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449905" y="2356421"/>
            <a:ext cx="1797429" cy="1142253"/>
          </a:xfrm>
          <a:prstGeom prst="rect">
            <a:avLst/>
          </a:prstGeom>
        </p:spPr>
      </p:pic>
      <p:pic>
        <p:nvPicPr>
          <p:cNvPr id="5" name="qtf329c.jpg" descr="id:214749661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399462" y="2151440"/>
            <a:ext cx="1275987" cy="1285101"/>
          </a:xfrm>
          <a:prstGeom prst="rect">
            <a:avLst/>
          </a:prstGeom>
        </p:spPr>
      </p:pic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60854" y="35828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能在地下通行的是地铁，所以选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0630" y="152112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5715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根据所给句子中的信息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补全表格。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524" y="854036"/>
            <a:ext cx="3888432" cy="442186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120034"/>
              </p:ext>
            </p:extLst>
          </p:nvPr>
        </p:nvGraphicFramePr>
        <p:xfrm>
          <a:off x="478582" y="2133684"/>
          <a:ext cx="11368120" cy="2568011"/>
        </p:xfrm>
        <a:graphic>
          <a:graphicData uri="http://schemas.openxmlformats.org/drawingml/2006/table">
            <a:tbl>
              <a:tblPr firstRow="1" firstCol="1" bandRow="1"/>
              <a:tblGrid>
                <a:gridCol w="3672408">
                  <a:extLst>
                    <a:ext uri="{9D8B030D-6E8A-4147-A177-3AD203B41FA5}">
                      <a16:colId xmlns:a16="http://schemas.microsoft.com/office/drawing/2014/main" val="4117871656"/>
                    </a:ext>
                  </a:extLst>
                </a:gridCol>
                <a:gridCol w="4248472">
                  <a:extLst>
                    <a:ext uri="{9D8B030D-6E8A-4147-A177-3AD203B41FA5}">
                      <a16:colId xmlns:a16="http://schemas.microsoft.com/office/drawing/2014/main" val="1046857902"/>
                    </a:ext>
                  </a:extLst>
                </a:gridCol>
                <a:gridCol w="3447240">
                  <a:extLst>
                    <a:ext uri="{9D8B030D-6E8A-4147-A177-3AD203B41FA5}">
                      <a16:colId xmlns:a16="http://schemas.microsoft.com/office/drawing/2014/main" val="504395724"/>
                    </a:ext>
                  </a:extLst>
                </a:gridCol>
              </a:tblGrid>
              <a:tr h="48870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7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Transportation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交通工具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7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Description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journey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出行描述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7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Characters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人物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790117"/>
                  </a:ext>
                </a:extLst>
              </a:tr>
              <a:tr h="2420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7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7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</a:t>
                      </a:r>
                      <a:endParaRPr lang="zh-CN" sz="2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to the sports centre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Linda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0844668"/>
                  </a:ext>
                </a:extLst>
              </a:tr>
              <a:tr h="33391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foot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to school 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steps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7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7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1467716"/>
                  </a:ext>
                </a:extLst>
              </a:tr>
              <a:tr h="31467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 bike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7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7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___________________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7733846"/>
                  </a:ext>
                </a:extLst>
              </a:tr>
              <a:tr h="51061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 </a:t>
                      </a:r>
                      <a:r>
                        <a:rPr lang="en-US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underground</a:t>
                      </a:r>
                      <a:r>
                        <a:rPr 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地铁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 around the city quickly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7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7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_____________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1045986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1804304" y="2871520"/>
            <a:ext cx="11945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/>
              <a:t>by bus</a:t>
            </a:r>
            <a:endParaRPr lang="zh-CN" altLang="en-US" sz="2700" dirty="0"/>
          </a:p>
        </p:txBody>
      </p:sp>
      <p:sp>
        <p:nvSpPr>
          <p:cNvPr id="6" name="矩形 5"/>
          <p:cNvSpPr/>
          <p:nvPr/>
        </p:nvSpPr>
        <p:spPr>
          <a:xfrm>
            <a:off x="9551590" y="3284404"/>
            <a:ext cx="13438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 err="1"/>
              <a:t>Yanyan</a:t>
            </a:r>
            <a:endParaRPr lang="zh-CN" altLang="en-US" sz="2700" dirty="0"/>
          </a:p>
        </p:txBody>
      </p:sp>
      <p:sp>
        <p:nvSpPr>
          <p:cNvPr id="7" name="矩形 6"/>
          <p:cNvSpPr/>
          <p:nvPr/>
        </p:nvSpPr>
        <p:spPr>
          <a:xfrm>
            <a:off x="4814002" y="3573864"/>
            <a:ext cx="2579552" cy="6409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700" dirty="0">
                <a:cs typeface="Times New Roman" panose="02020603050405020304" pitchFamily="18" charset="0"/>
              </a:rPr>
              <a:t>go to the library</a:t>
            </a:r>
            <a:endParaRPr lang="zh-CN" altLang="zh-CN" sz="27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388949" y="4102783"/>
            <a:ext cx="1669175" cy="6409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700" dirty="0" err="1">
                <a:cs typeface="Times New Roman" panose="02020603050405020304" pitchFamily="18" charset="0"/>
              </a:rPr>
              <a:t>Mr</a:t>
            </a:r>
            <a:r>
              <a:rPr lang="en-US" altLang="zh-CN" sz="2700" dirty="0">
                <a:cs typeface="Times New Roman" panose="02020603050405020304" pitchFamily="18" charset="0"/>
              </a:rPr>
              <a:t> Miller</a:t>
            </a:r>
            <a:endParaRPr lang="zh-CN" altLang="zh-CN" sz="27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680346"/>
            <a:ext cx="11485848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Yanyan can’t see,but she walks 50 steps to school every 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loves his red bike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rides it to the library every weekend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 says,“Let’s take the bus to the sports centre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London often use the underground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Miller uses it for work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399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83671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根据第三句可知，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乘公共汽车去体育中心。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6687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根据第一句可知，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Yanyan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步行去上学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11494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根据第二句可知，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骑自行车去图书馆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74123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根据第四句可知，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Miller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乘坐地铁上班。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323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571</Words>
  <Application>Microsoft Office PowerPoint</Application>
  <PresentationFormat>自定义</PresentationFormat>
  <Paragraphs>103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366</cp:revision>
  <dcterms:created xsi:type="dcterms:W3CDTF">2020-11-06T05:24:00Z</dcterms:created>
  <dcterms:modified xsi:type="dcterms:W3CDTF">2025-06-23T05:36:30Z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